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3D90B-B010-4F64-9544-A184750C9440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3CC1A-1515-493D-899F-66C21483905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79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B0F0"/>
                </a:solidFill>
                <a:latin typeface="Kristen ITC" pitchFamily="66" charset="0"/>
              </a:rPr>
              <a:t>Aujourd’hui</a:t>
            </a:r>
            <a:r>
              <a:rPr lang="en-US" sz="3600" b="1" dirty="0" smtClean="0">
                <a:solidFill>
                  <a:srgbClr val="00B0F0"/>
                </a:solidFill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Kristen ITC" pitchFamily="66" charset="0"/>
              </a:rPr>
              <a:t>c’est</a:t>
            </a:r>
            <a:r>
              <a:rPr lang="en-US" sz="3600" b="1" dirty="0" smtClean="0">
                <a:solidFill>
                  <a:srgbClr val="00B0F0"/>
                </a:solidFill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Kristen ITC" pitchFamily="66" charset="0"/>
              </a:rPr>
              <a:t>mardi</a:t>
            </a:r>
            <a:r>
              <a:rPr lang="en-US" sz="3600" b="1" dirty="0" smtClean="0">
                <a:solidFill>
                  <a:srgbClr val="00B0F0"/>
                </a:solidFill>
                <a:latin typeface="Kristen ITC" pitchFamily="66" charset="0"/>
              </a:rPr>
              <a:t>, le 14 </a:t>
            </a:r>
            <a:r>
              <a:rPr lang="en-US" sz="3600" b="1" dirty="0" err="1" smtClean="0">
                <a:solidFill>
                  <a:srgbClr val="00B0F0"/>
                </a:solidFill>
                <a:latin typeface="Kristen ITC" pitchFamily="66" charset="0"/>
              </a:rPr>
              <a:t>décembre</a:t>
            </a:r>
            <a:endParaRPr lang="en-US" sz="3600" b="1" dirty="0" smtClean="0">
              <a:solidFill>
                <a:srgbClr val="00B0F0"/>
              </a:solidFill>
              <a:latin typeface="Kristen ITC" pitchFamily="66" charset="0"/>
            </a:endParaRPr>
          </a:p>
          <a:p>
            <a:pPr algn="ctr"/>
            <a:endParaRPr lang="en-US" sz="3600" b="1" u="sng" dirty="0">
              <a:latin typeface="Kristen ITC" pitchFamily="66" charset="0"/>
            </a:endParaRPr>
          </a:p>
          <a:p>
            <a:pPr algn="ctr"/>
            <a:r>
              <a:rPr lang="en-US" sz="3600" b="1" u="sng" dirty="0" err="1" smtClean="0">
                <a:latin typeface="Kristen ITC" pitchFamily="66" charset="0"/>
              </a:rPr>
              <a:t>Objectifs</a:t>
            </a:r>
            <a:r>
              <a:rPr lang="en-US" sz="3600" b="1" dirty="0" smtClean="0">
                <a:latin typeface="Kristen ITC" pitchFamily="66" charset="0"/>
              </a:rPr>
              <a:t>: Know when to use “</a:t>
            </a:r>
            <a:r>
              <a:rPr lang="en-US" sz="3600" b="1" dirty="0" err="1" smtClean="0">
                <a:latin typeface="Kristen ITC" pitchFamily="66" charset="0"/>
              </a:rPr>
              <a:t>tu</a:t>
            </a:r>
            <a:r>
              <a:rPr lang="en-US" sz="3600" b="1" dirty="0" smtClean="0">
                <a:latin typeface="Kristen ITC" pitchFamily="66" charset="0"/>
              </a:rPr>
              <a:t>” and “</a:t>
            </a:r>
            <a:r>
              <a:rPr lang="en-US" sz="3600" b="1" dirty="0" err="1" smtClean="0">
                <a:latin typeface="Kristen ITC" pitchFamily="66" charset="0"/>
              </a:rPr>
              <a:t>vous</a:t>
            </a:r>
            <a:r>
              <a:rPr lang="en-US" sz="3600" b="1" dirty="0" smtClean="0">
                <a:latin typeface="Kristen ITC" pitchFamily="66" charset="0"/>
              </a:rPr>
              <a:t>”; ask questions using “</a:t>
            </a:r>
            <a:r>
              <a:rPr lang="en-US" sz="3600" b="1" dirty="0" err="1" smtClean="0">
                <a:latin typeface="Kristen ITC" pitchFamily="66" charset="0"/>
              </a:rPr>
              <a:t>tu</a:t>
            </a:r>
            <a:r>
              <a:rPr lang="en-US" sz="3600" b="1" dirty="0" smtClean="0">
                <a:latin typeface="Kristen ITC" pitchFamily="66" charset="0"/>
              </a:rPr>
              <a:t>” and “</a:t>
            </a:r>
            <a:r>
              <a:rPr lang="en-US" sz="3600" b="1" dirty="0" err="1" smtClean="0">
                <a:latin typeface="Kristen ITC" pitchFamily="66" charset="0"/>
              </a:rPr>
              <a:t>vous</a:t>
            </a:r>
            <a:r>
              <a:rPr lang="en-US" sz="3600" b="1" dirty="0" smtClean="0">
                <a:latin typeface="Kristen ITC" pitchFamily="66" charset="0"/>
              </a:rPr>
              <a:t>”; answer questions based on a conversation in French.</a:t>
            </a:r>
          </a:p>
          <a:p>
            <a:pPr algn="ctr"/>
            <a:endParaRPr lang="en-US" sz="3600" b="1" dirty="0" smtClean="0">
              <a:latin typeface="Kristen ITC" pitchFamily="66" charset="0"/>
            </a:endParaRPr>
          </a:p>
          <a:p>
            <a:pPr algn="ctr"/>
            <a:r>
              <a:rPr lang="en-US" sz="36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DO NOW:</a:t>
            </a:r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</a:t>
            </a:r>
            <a:r>
              <a:rPr lang="en-US" sz="3600" b="1" dirty="0" smtClean="0">
                <a:latin typeface="Kristen ITC" pitchFamily="66" charset="0"/>
              </a:rPr>
              <a:t>Study!  </a:t>
            </a:r>
            <a:r>
              <a:rPr lang="en-US" sz="3600" b="1" dirty="0" err="1" smtClean="0">
                <a:latin typeface="Kristen ITC" pitchFamily="66" charset="0"/>
              </a:rPr>
              <a:t>Vous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avez</a:t>
            </a:r>
            <a:r>
              <a:rPr lang="en-US" sz="3600" b="1" dirty="0" smtClean="0">
                <a:latin typeface="Kristen ITC" pitchFamily="66" charset="0"/>
              </a:rPr>
              <a:t> 3 minutes (</a:t>
            </a:r>
            <a:r>
              <a:rPr lang="en-US" sz="3600" b="1" dirty="0" err="1" smtClean="0">
                <a:latin typeface="Kristen ITC" pitchFamily="66" charset="0"/>
              </a:rPr>
              <a:t>examen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sur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être</a:t>
            </a:r>
            <a:r>
              <a:rPr lang="en-US" sz="3600" b="1" dirty="0" smtClean="0">
                <a:latin typeface="Kristen ITC" pitchFamily="66" charset="0"/>
              </a:rPr>
              <a:t>)</a:t>
            </a:r>
          </a:p>
          <a:p>
            <a:endParaRPr lang="en-US" sz="1050" dirty="0">
              <a:solidFill>
                <a:srgbClr val="00B050"/>
              </a:solidFill>
              <a:latin typeface="Kristen ITC" pitchFamily="66" charset="0"/>
            </a:endParaRPr>
          </a:p>
          <a:p>
            <a:endParaRPr lang="en-US" sz="36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50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Kristen ITC" pitchFamily="66" charset="0"/>
              </a:rPr>
              <a:t>Quand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finissez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b="1" u="sng" dirty="0" err="1" smtClean="0">
                <a:latin typeface="Kristen ITC" pitchFamily="66" charset="0"/>
              </a:rPr>
              <a:t>donnez-moi</a:t>
            </a:r>
            <a:r>
              <a:rPr lang="en-US" sz="3600" b="1" u="sng" dirty="0" smtClean="0">
                <a:latin typeface="Kristen ITC" pitchFamily="66" charset="0"/>
              </a:rPr>
              <a:t> le </a:t>
            </a:r>
            <a:r>
              <a:rPr lang="en-US" sz="3600" b="1" u="sng" dirty="0" err="1" smtClean="0">
                <a:latin typeface="Kristen ITC" pitchFamily="66" charset="0"/>
              </a:rPr>
              <a:t>papier</a:t>
            </a:r>
            <a:r>
              <a:rPr lang="en-US" sz="3600" b="1" u="sng" dirty="0" smtClean="0">
                <a:latin typeface="Kristen ITC" pitchFamily="66" charset="0"/>
              </a:rPr>
              <a:t>.</a:t>
            </a:r>
          </a:p>
          <a:p>
            <a:endParaRPr lang="en-US" sz="1050" dirty="0">
              <a:solidFill>
                <a:srgbClr val="00B050"/>
              </a:solidFill>
              <a:latin typeface="Kristen ITC" pitchFamily="66" charset="0"/>
            </a:endParaRPr>
          </a:p>
          <a:p>
            <a:r>
              <a:rPr lang="en-US" sz="3600" dirty="0" err="1" smtClean="0">
                <a:solidFill>
                  <a:srgbClr val="00B050"/>
                </a:solidFill>
                <a:latin typeface="Kristen ITC" pitchFamily="66" charset="0"/>
              </a:rPr>
              <a:t>Ouvrez</a:t>
            </a:r>
            <a:r>
              <a:rPr lang="en-US" sz="3600" dirty="0" smtClean="0">
                <a:solidFill>
                  <a:srgbClr val="00B050"/>
                </a:solidFill>
                <a:latin typeface="Kristen ITC" pitchFamily="66" charset="0"/>
              </a:rPr>
              <a:t> le </a:t>
            </a:r>
            <a:r>
              <a:rPr lang="en-US" sz="3600" dirty="0" err="1" smtClean="0">
                <a:solidFill>
                  <a:srgbClr val="00B050"/>
                </a:solidFill>
                <a:latin typeface="Kristen ITC" pitchFamily="66" charset="0"/>
              </a:rPr>
              <a:t>livre</a:t>
            </a:r>
            <a:r>
              <a:rPr lang="en-US" sz="3600" dirty="0" smtClean="0">
                <a:solidFill>
                  <a:srgbClr val="00B050"/>
                </a:solidFill>
                <a:latin typeface="Kristen ITC" pitchFamily="66" charset="0"/>
              </a:rPr>
              <a:t> à la page 64.</a:t>
            </a:r>
            <a:br>
              <a:rPr lang="en-US" sz="3600" dirty="0" smtClean="0">
                <a:solidFill>
                  <a:srgbClr val="00B050"/>
                </a:solidFill>
                <a:latin typeface="Kristen ITC" pitchFamily="66" charset="0"/>
              </a:rPr>
            </a:br>
            <a:r>
              <a:rPr lang="en-US" sz="3600" dirty="0" err="1" smtClean="0">
                <a:solidFill>
                  <a:srgbClr val="00B050"/>
                </a:solidFill>
                <a:latin typeface="Kristen ITC" pitchFamily="66" charset="0"/>
              </a:rPr>
              <a:t>Lisez</a:t>
            </a:r>
            <a:r>
              <a:rPr lang="en-US" sz="3600" dirty="0" smtClean="0">
                <a:solidFill>
                  <a:srgbClr val="00B050"/>
                </a:solidFill>
                <a:latin typeface="Kristen ITC" pitchFamily="66" charset="0"/>
              </a:rPr>
              <a:t> (read) 64. </a:t>
            </a:r>
          </a:p>
          <a:p>
            <a:endParaRPr lang="en-US" sz="1050" dirty="0">
              <a:latin typeface="Kristen ITC" pitchFamily="66" charset="0"/>
            </a:endParaRPr>
          </a:p>
          <a:p>
            <a:r>
              <a:rPr lang="en-US" sz="3600" dirty="0" smtClean="0">
                <a:latin typeface="Kristen ITC" pitchFamily="66" charset="0"/>
              </a:rPr>
              <a:t>A la </a:t>
            </a:r>
            <a:r>
              <a:rPr lang="en-US" sz="3600" u="sng" dirty="0" smtClean="0">
                <a:latin typeface="Kristen ITC" pitchFamily="66" charset="0"/>
              </a:rPr>
              <a:t>page 65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faites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23.  </a:t>
            </a:r>
            <a:r>
              <a:rPr lang="en-US" sz="3600" dirty="0" err="1" smtClean="0">
                <a:solidFill>
                  <a:srgbClr val="C00000"/>
                </a:solidFill>
                <a:latin typeface="Kristen ITC" pitchFamily="66" charset="0"/>
              </a:rPr>
              <a:t>Choisissez</a:t>
            </a:r>
            <a:r>
              <a:rPr lang="en-US" sz="3600" dirty="0" smtClean="0">
                <a:latin typeface="Kristen ITC" pitchFamily="66" charset="0"/>
              </a:rPr>
              <a:t> et </a:t>
            </a:r>
            <a:r>
              <a:rPr lang="en-US" sz="3600" dirty="0" err="1" smtClean="0">
                <a:solidFill>
                  <a:srgbClr val="0070C0"/>
                </a:solidFill>
                <a:latin typeface="Kristen ITC" pitchFamily="66" charset="0"/>
              </a:rPr>
              <a:t>écrivez</a:t>
            </a:r>
            <a:r>
              <a:rPr lang="en-US" sz="3600" dirty="0" smtClean="0">
                <a:latin typeface="Kristen ITC" pitchFamily="66" charset="0"/>
              </a:rPr>
              <a:t> (</a:t>
            </a:r>
            <a:r>
              <a:rPr lang="en-US" sz="3600" u="sng" dirty="0" smtClean="0">
                <a:latin typeface="Kristen ITC" pitchFamily="66" charset="0"/>
              </a:rPr>
              <a:t>only ONE right answer per photo</a:t>
            </a:r>
            <a:r>
              <a:rPr lang="en-US" sz="3600" dirty="0" smtClean="0">
                <a:latin typeface="Kristen ITC" pitchFamily="66" charset="0"/>
              </a:rPr>
              <a:t>!):</a:t>
            </a:r>
          </a:p>
          <a:p>
            <a:r>
              <a:rPr lang="en-US" sz="3600" dirty="0">
                <a:latin typeface="Kristen ITC" pitchFamily="66" charset="0"/>
              </a:rPr>
              <a:t>	</a:t>
            </a:r>
            <a:r>
              <a:rPr lang="en-US" sz="3600" dirty="0" smtClean="0">
                <a:latin typeface="Kristen ITC" pitchFamily="66" charset="0"/>
              </a:rPr>
              <a:t>A. </a:t>
            </a:r>
            <a:r>
              <a:rPr lang="en-US" sz="3600" dirty="0" err="1" smtClean="0">
                <a:latin typeface="Kristen ITC" pitchFamily="66" charset="0"/>
              </a:rPr>
              <a:t>Tu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français</a:t>
            </a:r>
            <a:r>
              <a:rPr lang="en-US" sz="3600" dirty="0" smtClean="0">
                <a:latin typeface="Kristen ITC" pitchFamily="66" charset="0"/>
              </a:rPr>
              <a:t>?</a:t>
            </a:r>
          </a:p>
          <a:p>
            <a:r>
              <a:rPr lang="en-US" sz="3600" dirty="0">
                <a:latin typeface="Kristen ITC" pitchFamily="66" charset="0"/>
              </a:rPr>
              <a:t>	</a:t>
            </a:r>
            <a:r>
              <a:rPr lang="en-US" sz="3600" dirty="0" smtClean="0">
                <a:latin typeface="Kristen ITC" pitchFamily="66" charset="0"/>
              </a:rPr>
              <a:t>B.  </a:t>
            </a:r>
            <a:r>
              <a:rPr lang="en-US" sz="3600" dirty="0" err="1" smtClean="0">
                <a:latin typeface="Kristen ITC" pitchFamily="66" charset="0"/>
              </a:rPr>
              <a:t>Tu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français</a:t>
            </a:r>
            <a:r>
              <a:rPr lang="en-US" sz="3600" u="sng" dirty="0" err="1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en-US" sz="3600" dirty="0" smtClean="0">
                <a:latin typeface="Kristen ITC" pitchFamily="66" charset="0"/>
              </a:rPr>
              <a:t>?</a:t>
            </a:r>
          </a:p>
          <a:p>
            <a:r>
              <a:rPr lang="en-US" sz="3600" dirty="0">
                <a:latin typeface="Kristen ITC" pitchFamily="66" charset="0"/>
              </a:rPr>
              <a:t>	</a:t>
            </a:r>
            <a:r>
              <a:rPr lang="en-US" sz="3600" dirty="0" smtClean="0">
                <a:latin typeface="Kristen ITC" pitchFamily="66" charset="0"/>
              </a:rPr>
              <a:t>C. 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êtes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français</a:t>
            </a:r>
            <a:r>
              <a:rPr lang="en-US" sz="3600" dirty="0" smtClean="0">
                <a:latin typeface="Kristen ITC" pitchFamily="66" charset="0"/>
              </a:rPr>
              <a:t>?</a:t>
            </a:r>
          </a:p>
          <a:p>
            <a:r>
              <a:rPr lang="en-US" sz="3600" dirty="0">
                <a:latin typeface="Kristen ITC" pitchFamily="66" charset="0"/>
              </a:rPr>
              <a:t>	</a:t>
            </a:r>
            <a:r>
              <a:rPr lang="en-US" sz="3600" dirty="0" smtClean="0">
                <a:latin typeface="Kristen ITC" pitchFamily="66" charset="0"/>
              </a:rPr>
              <a:t>D. 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êtes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français</a:t>
            </a:r>
            <a:r>
              <a:rPr lang="en-US" sz="3600" u="sng" dirty="0" err="1" smtClean="0">
                <a:solidFill>
                  <a:srgbClr val="FF0000"/>
                </a:solidFill>
                <a:latin typeface="Kristen ITC" pitchFamily="66" charset="0"/>
              </a:rPr>
              <a:t>es</a:t>
            </a:r>
            <a:r>
              <a:rPr lang="en-US" sz="3600" dirty="0" smtClean="0">
                <a:latin typeface="Kristen ITC" pitchFamily="66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 rot="1873780">
            <a:off x="6267048" y="4005787"/>
            <a:ext cx="2743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Mind your </a:t>
            </a:r>
            <a:r>
              <a:rPr lang="en-US" sz="4800" dirty="0" err="1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e’s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 and </a:t>
            </a:r>
            <a:r>
              <a:rPr lang="en-US" sz="4800" dirty="0" err="1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s’s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!!</a:t>
            </a:r>
            <a:endParaRPr lang="en-US" sz="4800" dirty="0">
              <a:solidFill>
                <a:schemeClr val="accent6">
                  <a:lumMod val="75000"/>
                </a:schemeClr>
              </a:solidFill>
              <a:latin typeface="Jokerman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4114800"/>
            <a:ext cx="6096000" cy="2514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Regardez activité 24.  Ecrivez une question différente pour chaque (</a:t>
            </a:r>
            <a:r>
              <a:rPr lang="fr-FR" sz="3600" i="1" dirty="0" err="1" smtClean="0">
                <a:latin typeface="Kristen ITC" pitchFamily="66" charset="0"/>
              </a:rPr>
              <a:t>each</a:t>
            </a:r>
            <a:r>
              <a:rPr lang="fr-FR" sz="3600" dirty="0" smtClean="0">
                <a:latin typeface="Kristen ITC" pitchFamily="66" charset="0"/>
              </a:rPr>
              <a:t>) photo.</a:t>
            </a:r>
          </a:p>
          <a:p>
            <a:endParaRPr lang="fr-FR" sz="3600" dirty="0">
              <a:latin typeface="Kristen ITC" pitchFamily="66" charset="0"/>
            </a:endParaRPr>
          </a:p>
          <a:p>
            <a:r>
              <a:rPr lang="fr-FR" sz="3600" dirty="0" smtClean="0">
                <a:latin typeface="Kristen ITC" pitchFamily="66" charset="0"/>
              </a:rPr>
              <a:t>Ex: </a:t>
            </a:r>
          </a:p>
          <a:p>
            <a:r>
              <a:rPr lang="fr-FR" sz="3600" dirty="0" smtClean="0">
                <a:latin typeface="Kristen ITC" pitchFamily="66" charset="0"/>
              </a:rPr>
              <a:t>1.  Tu es de quelle nationalité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Regardez la conversation sur la page 66.  </a:t>
            </a:r>
          </a:p>
          <a:p>
            <a:endParaRPr lang="fr-FR" sz="3600" dirty="0" smtClean="0">
              <a:latin typeface="Kristen ITC" pitchFamily="66" charset="0"/>
            </a:endParaRPr>
          </a:p>
          <a:p>
            <a:r>
              <a:rPr lang="fr-FR" sz="3600" dirty="0" smtClean="0">
                <a:latin typeface="Kristen ITC" pitchFamily="66" charset="0"/>
              </a:rPr>
              <a:t>Ecoutez la cassette.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3622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Ecrivez « vrai » ou « faux » sur un papier.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0386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Les devoirs = Répondez aux questions 1-6  ----Phrases complètes! </a:t>
            </a:r>
            <a:r>
              <a:rPr lang="fr-FR" sz="3600" dirty="0" smtClean="0">
                <a:latin typeface="Kristen ITC" pitchFamily="66" charset="0"/>
                <a:sym typeface="Wingdings" pitchFamily="2" charset="2"/>
              </a:rPr>
              <a:t></a:t>
            </a:r>
            <a:endParaRPr lang="fr-FR" sz="36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127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8</cp:revision>
  <dcterms:created xsi:type="dcterms:W3CDTF">2010-12-14T12:02:57Z</dcterms:created>
  <dcterms:modified xsi:type="dcterms:W3CDTF">2010-12-14T17:51:11Z</dcterms:modified>
</cp:coreProperties>
</file>